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91" r:id="rId6"/>
    <p:sldId id="265" r:id="rId7"/>
    <p:sldId id="262" r:id="rId8"/>
    <p:sldId id="268" r:id="rId9"/>
    <p:sldId id="270" r:id="rId10"/>
    <p:sldId id="271" r:id="rId11"/>
    <p:sldId id="272" r:id="rId12"/>
    <p:sldId id="269" r:id="rId13"/>
    <p:sldId id="273" r:id="rId14"/>
    <p:sldId id="289" r:id="rId15"/>
    <p:sldId id="276" r:id="rId16"/>
    <p:sldId id="278" r:id="rId17"/>
    <p:sldId id="290" r:id="rId18"/>
    <p:sldId id="288" r:id="rId19"/>
    <p:sldId id="281" r:id="rId20"/>
    <p:sldId id="282" r:id="rId21"/>
    <p:sldId id="283" r:id="rId22"/>
    <p:sldId id="284" r:id="rId23"/>
    <p:sldId id="285" r:id="rId24"/>
    <p:sldId id="286" r:id="rId25"/>
    <p:sldId id="28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C7323-1F2C-4811-8A53-7DF51D1AC561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9320F-47B1-4B66-8279-D66A14626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04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C9BC33-0F02-40C7-A714-14DACD60CFAB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B26ACF-40C5-4167-A0DC-3085C1EAD56C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FE7F1A-CCFF-49D7-A2D3-2D69E454E0FC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C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86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6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7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Резултат слика за Свети Сава мири завађену браћ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8382000" cy="56388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1000" y="6172200"/>
            <a:ext cx="838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chemeClr val="bg1"/>
                </a:solidFill>
              </a:rPr>
              <a:t>Свети Сава мири завађену </a:t>
            </a:r>
            <a:r>
              <a:rPr lang="sr-Cyrl-RS" sz="2000" b="1" dirty="0" smtClean="0">
                <a:solidFill>
                  <a:schemeClr val="bg1"/>
                </a:solidFill>
              </a:rPr>
              <a:t>браћу,1208. у Студеници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sr-Cyrl-RS" sz="2000" b="1" dirty="0">
                <a:solidFill>
                  <a:schemeClr val="bg1"/>
                </a:solidFill>
              </a:rPr>
              <a:t>- Паја Јовановић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9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Rezultat slika za студениц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04800"/>
            <a:ext cx="85312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830" y="5486400"/>
            <a:ext cx="8037513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 smtClean="0">
                <a:solidFill>
                  <a:srgbClr val="FFFF00"/>
                </a:solidFill>
              </a:rPr>
              <a:t>Студеница-лавра Стефана Немање 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2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3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4" descr="Untitled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5" descr="car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6" descr="car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7" descr="card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58" descr="card1"/>
          <p:cNvPicPr>
            <a:picLocks noChangeAspect="1" noChangeArrowheads="1"/>
          </p:cNvPicPr>
          <p:nvPr/>
        </p:nvPicPr>
        <p:blipFill>
          <a:blip r:embed="rId7" cstate="print"/>
          <a:srcRect l="78838"/>
          <a:stretch>
            <a:fillRect/>
          </a:stretch>
        </p:blipFill>
        <p:spPr bwMode="auto">
          <a:xfrm>
            <a:off x="0" y="0"/>
            <a:ext cx="42862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Rectangle 9"/>
          <p:cNvSpPr>
            <a:spLocks noChangeArrowheads="1"/>
          </p:cNvSpPr>
          <p:nvPr/>
        </p:nvSpPr>
        <p:spPr bwMode="auto">
          <a:xfrm>
            <a:off x="928688" y="357188"/>
            <a:ext cx="73771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3200" b="1" dirty="0">
                <a:solidFill>
                  <a:srgbClr val="FFFF00"/>
                </a:solidFill>
              </a:rPr>
              <a:t>Аутокефална</a:t>
            </a:r>
            <a:r>
              <a:rPr lang="sr-Latn-CS" sz="3200" b="1" dirty="0">
                <a:solidFill>
                  <a:srgbClr val="FFFF00"/>
                </a:solidFill>
              </a:rPr>
              <a:t> </a:t>
            </a:r>
            <a:r>
              <a:rPr lang="sr-Cyrl-CS" sz="3200" b="1" dirty="0" smtClean="0">
                <a:solidFill>
                  <a:srgbClr val="FFFF00"/>
                </a:solidFill>
              </a:rPr>
              <a:t>црква </a:t>
            </a:r>
            <a:r>
              <a:rPr lang="sr-Latn-CS" sz="3200" dirty="0" smtClean="0">
                <a:solidFill>
                  <a:srgbClr val="FFFF00"/>
                </a:solidFill>
              </a:rPr>
              <a:t>( </a:t>
            </a:r>
            <a:r>
              <a:rPr lang="sr-Latn-CS" sz="3200" dirty="0">
                <a:solidFill>
                  <a:srgbClr val="FFFF00"/>
                </a:solidFill>
              </a:rPr>
              <a:t>1219 )</a:t>
            </a:r>
            <a:endParaRPr lang="en-US" sz="3200" dirty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371600" y="1295400"/>
            <a:ext cx="7010400" cy="4953000"/>
          </a:xfr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r-Cyrl-CS" sz="2400" b="1" dirty="0" smtClean="0">
                <a:solidFill>
                  <a:srgbClr val="FFFF00"/>
                </a:solidFill>
              </a:rPr>
              <a:t>Самосталн</a:t>
            </a:r>
            <a:r>
              <a:rPr lang="sr-Cyrl-RS" sz="2400" b="1" dirty="0" smtClean="0">
                <a:solidFill>
                  <a:srgbClr val="FFFF00"/>
                </a:solidFill>
              </a:rPr>
              <a:t>а </a:t>
            </a:r>
            <a:r>
              <a:rPr lang="sr-Cyrl-CS" sz="2400" b="1" dirty="0" smtClean="0">
                <a:solidFill>
                  <a:srgbClr val="FFFF00"/>
                </a:solidFill>
              </a:rPr>
              <a:t>црква</a:t>
            </a:r>
            <a:endParaRPr lang="sr-Latn-CS" sz="2400" b="1" dirty="0" smtClean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sr-Cyrl-CS" sz="2000" b="1" dirty="0" smtClean="0"/>
              <a:t>Поделом</a:t>
            </a:r>
            <a:r>
              <a:rPr lang="sr-Latn-CS" sz="2000" b="1" dirty="0" smtClean="0"/>
              <a:t> </a:t>
            </a:r>
            <a:r>
              <a:rPr lang="sr-Cyrl-CS" sz="2000" b="1" dirty="0" smtClean="0"/>
              <a:t>хришћанске</a:t>
            </a:r>
            <a:r>
              <a:rPr lang="sr-Latn-CS" sz="2000" b="1" dirty="0" smtClean="0"/>
              <a:t> </a:t>
            </a:r>
            <a:r>
              <a:rPr lang="sr-Cyrl-CS" sz="2000" b="1" dirty="0" smtClean="0"/>
              <a:t>цркве  </a:t>
            </a:r>
            <a:r>
              <a:rPr lang="sr-Latn-CS" sz="2000" b="1" dirty="0" smtClean="0"/>
              <a:t>1054.</a:t>
            </a:r>
            <a:r>
              <a:rPr lang="sr-Cyrl-CS" sz="2000" b="1" dirty="0" smtClean="0"/>
              <a:t>г.</a:t>
            </a:r>
            <a:r>
              <a:rPr lang="sr-Latn-CS" sz="2000" b="1" dirty="0" smtClean="0"/>
              <a:t> </a:t>
            </a:r>
            <a:r>
              <a:rPr lang="sr-Cyrl-RS" sz="2000" b="1" dirty="0" smtClean="0"/>
              <a:t> </a:t>
            </a:r>
            <a:r>
              <a:rPr lang="sr-Cyrl-CS" sz="2000" b="1" dirty="0" smtClean="0"/>
              <a:t>Србија</a:t>
            </a:r>
            <a:r>
              <a:rPr lang="sr-Latn-CS" sz="2000" b="1" dirty="0" smtClean="0"/>
              <a:t> </a:t>
            </a:r>
            <a:r>
              <a:rPr lang="sr-Cyrl-CS" sz="2000" b="1" dirty="0" smtClean="0"/>
              <a:t>на</a:t>
            </a:r>
            <a:r>
              <a:rPr lang="sr-Latn-CS" sz="2000" b="1" dirty="0" smtClean="0"/>
              <a:t> </a:t>
            </a:r>
            <a:r>
              <a:rPr lang="sr-Cyrl-CS" sz="2000" b="1" dirty="0" smtClean="0"/>
              <a:t>граници</a:t>
            </a:r>
            <a:r>
              <a:rPr lang="sr-Latn-CS" sz="2000" b="1" dirty="0" smtClean="0"/>
              <a:t> </a:t>
            </a:r>
            <a:r>
              <a:rPr lang="sr-Cyrl-CS" sz="2000" b="1" dirty="0" smtClean="0"/>
              <a:t>између</a:t>
            </a:r>
            <a:r>
              <a:rPr lang="sr-Latn-CS" sz="2000" b="1" dirty="0" smtClean="0"/>
              <a:t> </a:t>
            </a:r>
            <a:r>
              <a:rPr lang="sr-Cyrl-CS" sz="2000" b="1" dirty="0" smtClean="0"/>
              <a:t>православне</a:t>
            </a:r>
            <a:r>
              <a:rPr lang="sr-Latn-CS" sz="2000" b="1" dirty="0" smtClean="0"/>
              <a:t> </a:t>
            </a:r>
            <a:r>
              <a:rPr lang="sr-Cyrl-CS" sz="2000" b="1" dirty="0" smtClean="0"/>
              <a:t>и</a:t>
            </a:r>
            <a:r>
              <a:rPr lang="sr-Latn-CS" sz="2000" b="1" dirty="0" smtClean="0"/>
              <a:t> </a:t>
            </a:r>
            <a:r>
              <a:rPr lang="sr-Cyrl-CS" sz="2000" b="1" dirty="0" smtClean="0"/>
              <a:t>католичке</a:t>
            </a:r>
            <a:r>
              <a:rPr lang="sr-Latn-CS" sz="2000" b="1" dirty="0" smtClean="0"/>
              <a:t> </a:t>
            </a:r>
            <a:r>
              <a:rPr lang="sr-Cyrl-CS" sz="2000" b="1" dirty="0" smtClean="0"/>
              <a:t>цркве</a:t>
            </a:r>
            <a:r>
              <a:rPr lang="sr-Latn-CS" sz="2000" b="1" dirty="0" smtClean="0"/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sr-Cyrl-CS" sz="2200" b="1" dirty="0" smtClean="0">
                <a:solidFill>
                  <a:srgbClr val="FFFF00"/>
                </a:solidFill>
              </a:rPr>
              <a:t>Српска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црква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је до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тада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била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под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влашћу 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Охридске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архиепископије</a:t>
            </a:r>
            <a:r>
              <a:rPr lang="sr-Latn-CS" sz="2200" b="1" dirty="0" smtClean="0">
                <a:solidFill>
                  <a:srgbClr val="FFFF00"/>
                </a:solidFill>
              </a:rPr>
              <a:t>, </a:t>
            </a:r>
            <a:r>
              <a:rPr lang="sr-Cyrl-CS" sz="2200" b="1" dirty="0" smtClean="0">
                <a:solidFill>
                  <a:srgbClr val="FFFF00"/>
                </a:solidFill>
              </a:rPr>
              <a:t>Охрид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под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влашћу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Епирске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деспотовине</a:t>
            </a:r>
            <a:r>
              <a:rPr lang="sr-Latn-CS" sz="2200" b="1" dirty="0" smtClean="0"/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sr-Cyrl-CS" sz="2100" b="1" dirty="0" smtClean="0"/>
              <a:t>Охрихдски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епископ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Димитрије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Хом</a:t>
            </a:r>
            <a:r>
              <a:rPr lang="sr-Latn-CS" sz="2100" b="1" dirty="0" smtClean="0"/>
              <a:t>a</a:t>
            </a:r>
            <a:r>
              <a:rPr lang="sr-Cyrl-CS" sz="2100" b="1" dirty="0" smtClean="0"/>
              <a:t>тијан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штитио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интересе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Грка</a:t>
            </a:r>
            <a:r>
              <a:rPr lang="sr-Latn-CS" sz="2100" dirty="0" smtClean="0"/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sr-Cyrl-CS" sz="2100" b="1" dirty="0" smtClean="0"/>
              <a:t>Сава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је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заобишао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охридског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архиепископа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и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отишао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у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Никеју</a:t>
            </a:r>
            <a:r>
              <a:rPr lang="sr-Latn-CS" sz="2100" b="1" dirty="0" smtClean="0"/>
              <a:t> </a:t>
            </a:r>
            <a:endParaRPr lang="sr-Cyrl-RS" sz="2100" b="1" dirty="0" smtClean="0"/>
          </a:p>
          <a:p>
            <a:pPr fontAlgn="auto">
              <a:spcAft>
                <a:spcPts val="0"/>
              </a:spcAft>
              <a:defRPr/>
            </a:pPr>
            <a:r>
              <a:rPr lang="sr-Latn-CS" sz="2100" b="1" dirty="0" smtClean="0"/>
              <a:t>( </a:t>
            </a:r>
            <a:r>
              <a:rPr lang="sr-Cyrl-CS" sz="2100" b="1" dirty="0" smtClean="0"/>
              <a:t>седиште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Никејског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царства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у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Малој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Азији</a:t>
            </a:r>
            <a:r>
              <a:rPr lang="sr-Latn-CS" sz="2100" b="1" dirty="0" smtClean="0"/>
              <a:t>), </a:t>
            </a:r>
            <a:r>
              <a:rPr lang="sr-Cyrl-CS" sz="2100" b="1" dirty="0" smtClean="0"/>
              <a:t>где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се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налазио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васељенски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патријарх</a:t>
            </a:r>
          </a:p>
          <a:p>
            <a:pPr fontAlgn="auto">
              <a:spcAft>
                <a:spcPts val="0"/>
              </a:spcAft>
              <a:defRPr/>
            </a:pPr>
            <a:r>
              <a:rPr lang="sr-Cyrl-CS" sz="2100" b="1" dirty="0" smtClean="0"/>
              <a:t>Примио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га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је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цар Теодор </a:t>
            </a:r>
            <a:r>
              <a:rPr lang="sr-Cyrl-CS" sz="2100" b="1" dirty="0"/>
              <a:t>Ласкарис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и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срдачно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препоручио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патријарху</a:t>
            </a:r>
            <a:r>
              <a:rPr lang="sr-Latn-CS" sz="2100" b="1" dirty="0" smtClean="0"/>
              <a:t>.</a:t>
            </a:r>
          </a:p>
          <a:p>
            <a:pPr>
              <a:defRPr/>
            </a:pPr>
            <a:r>
              <a:rPr lang="sr-Latn-CS" sz="2200" b="1" dirty="0" smtClean="0">
                <a:solidFill>
                  <a:srgbClr val="FFFF00"/>
                </a:solidFill>
              </a:rPr>
              <a:t>1219.</a:t>
            </a:r>
            <a:r>
              <a:rPr lang="sr-Cyrl-CS" sz="2200" b="1" dirty="0" smtClean="0">
                <a:solidFill>
                  <a:srgbClr val="FFFF00"/>
                </a:solidFill>
              </a:rPr>
              <a:t>године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рукопол</a:t>
            </a:r>
            <a:r>
              <a:rPr lang="sr-Latn-CS" sz="2200" b="1" dirty="0" smtClean="0">
                <a:solidFill>
                  <a:srgbClr val="FFFF00"/>
                </a:solidFill>
              </a:rPr>
              <a:t>o</a:t>
            </a:r>
            <a:r>
              <a:rPr lang="sr-Cyrl-CS" sz="2200" b="1" dirty="0" smtClean="0">
                <a:solidFill>
                  <a:srgbClr val="FFFF00"/>
                </a:solidFill>
              </a:rPr>
              <a:t>жио</a:t>
            </a:r>
            <a:r>
              <a:rPr lang="sr-Latn-CS" sz="2200" b="1" dirty="0" smtClean="0">
                <a:solidFill>
                  <a:srgbClr val="FFFF00"/>
                </a:solidFill>
              </a:rPr>
              <a:t> (</a:t>
            </a:r>
            <a:r>
              <a:rPr lang="sr-Cyrl-CS" sz="2200" b="1" dirty="0" smtClean="0">
                <a:solidFill>
                  <a:srgbClr val="FFFF00"/>
                </a:solidFill>
              </a:rPr>
              <a:t>миропомазао</a:t>
            </a:r>
            <a:r>
              <a:rPr lang="sr-Latn-CS" sz="2200" b="1" dirty="0" smtClean="0">
                <a:solidFill>
                  <a:srgbClr val="FFFF00"/>
                </a:solidFill>
              </a:rPr>
              <a:t>)</a:t>
            </a:r>
            <a:r>
              <a:rPr lang="sr-Cyrl-R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га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је</a:t>
            </a:r>
            <a:r>
              <a:rPr lang="sr-Latn-CS" sz="2200" b="1" dirty="0" smtClean="0">
                <a:solidFill>
                  <a:srgbClr val="FFFF00"/>
                </a:solidFill>
              </a:rPr>
              <a:t>  </a:t>
            </a:r>
            <a:r>
              <a:rPr lang="sr-Cyrl-CS" sz="2200" b="1" dirty="0" smtClean="0">
                <a:solidFill>
                  <a:srgbClr val="FFFF00"/>
                </a:solidFill>
              </a:rPr>
              <a:t>за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архиепископа </a:t>
            </a:r>
            <a:r>
              <a:rPr lang="sr-Latn-CS" sz="2200" b="1" dirty="0" smtClean="0">
                <a:solidFill>
                  <a:srgbClr val="FFFF00"/>
                </a:solidFill>
              </a:rPr>
              <a:t> “</a:t>
            </a:r>
            <a:r>
              <a:rPr lang="sr-Cyrl-CS" sz="2200" b="1" dirty="0" smtClean="0">
                <a:solidFill>
                  <a:srgbClr val="FFFF00"/>
                </a:solidFill>
              </a:rPr>
              <a:t>Српских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и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поморских</a:t>
            </a:r>
            <a:r>
              <a:rPr lang="sr-Latn-CS" sz="2200" b="1" dirty="0" smtClean="0">
                <a:solidFill>
                  <a:srgbClr val="FFFF00"/>
                </a:solidFill>
              </a:rPr>
              <a:t> </a:t>
            </a:r>
            <a:r>
              <a:rPr lang="sr-Cyrl-CS" sz="2200" b="1" dirty="0" smtClean="0">
                <a:solidFill>
                  <a:srgbClr val="FFFF00"/>
                </a:solidFill>
              </a:rPr>
              <a:t>земаља</a:t>
            </a:r>
            <a:r>
              <a:rPr lang="sr-Latn-CS" sz="2200" b="1" dirty="0" smtClean="0">
                <a:solidFill>
                  <a:srgbClr val="FFFF00"/>
                </a:solidFill>
              </a:rPr>
              <a:t>”</a:t>
            </a:r>
            <a:r>
              <a:rPr lang="sr-Cyrl-RS" sz="2200" b="1" dirty="0">
                <a:solidFill>
                  <a:srgbClr val="FFFF00"/>
                </a:solidFill>
              </a:rPr>
              <a:t> васељенски патријарх </a:t>
            </a:r>
            <a:r>
              <a:rPr lang="sr-Cyrl-RS" sz="2200" b="1" dirty="0" smtClean="0">
                <a:solidFill>
                  <a:srgbClr val="FFFF00"/>
                </a:solidFill>
              </a:rPr>
              <a:t>Манојло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sr-Cyrl-RS" sz="2200" b="1" dirty="0" smtClean="0">
                <a:solidFill>
                  <a:srgbClr val="FFFF00"/>
                </a:solidFill>
              </a:rPr>
              <a:t>у Никеји.</a:t>
            </a:r>
            <a:endParaRPr lang="sr-Latn-CS" sz="2200" b="1" dirty="0" smtClean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sr-Cyrl-CS" sz="2100" b="1" dirty="0" smtClean="0"/>
              <a:t>Србија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добила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аутокефалну</a:t>
            </a:r>
            <a:r>
              <a:rPr lang="sr-Latn-CS" sz="2100" b="1" dirty="0" smtClean="0"/>
              <a:t> </a:t>
            </a:r>
            <a:r>
              <a:rPr lang="sr-Cyrl-CS" sz="2100" b="1" dirty="0" smtClean="0"/>
              <a:t>цркву од Охридске архиепископије али не и од васељенеског патријарха.</a:t>
            </a:r>
          </a:p>
          <a:p>
            <a:pPr fontAlgn="auto">
              <a:spcAft>
                <a:spcPts val="0"/>
              </a:spcAft>
              <a:defRPr/>
            </a:pPr>
            <a:r>
              <a:rPr lang="sr-Cyrl-CS" sz="2200" b="1" dirty="0" smtClean="0">
                <a:solidFill>
                  <a:srgbClr val="FFFF00"/>
                </a:solidFill>
              </a:rPr>
              <a:t>Сава оснива самосталну српску црквену </a:t>
            </a:r>
            <a:r>
              <a:rPr lang="sr-Cyrl-CS" sz="2200" b="1" smtClean="0">
                <a:solidFill>
                  <a:srgbClr val="FFFF00"/>
                </a:solidFill>
              </a:rPr>
              <a:t>организацију- архиепископију.</a:t>
            </a:r>
            <a:endParaRPr lang="en-US" sz="2200" b="1" dirty="0">
              <a:solidFill>
                <a:srgbClr val="FFFF00"/>
              </a:solidFill>
            </a:endParaRPr>
          </a:p>
        </p:txBody>
      </p:sp>
      <p:pic>
        <p:nvPicPr>
          <p:cNvPr id="10" name="Picture 11" descr="http://www.wikiwak.com/image/Grb+Nemanjic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214422"/>
            <a:ext cx="1600200" cy="5214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251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8" descr="Untitled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59" descr="car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0" descr="car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7155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1" descr="card2"/>
          <p:cNvPicPr>
            <a:picLocks noChangeAspect="1" noChangeArrowheads="1"/>
          </p:cNvPicPr>
          <p:nvPr/>
        </p:nvPicPr>
        <p:blipFill>
          <a:blip r:embed="rId6" cstate="print"/>
          <a:srcRect l="79668"/>
          <a:stretch>
            <a:fillRect/>
          </a:stretch>
        </p:blipFill>
        <p:spPr bwMode="auto">
          <a:xfrm>
            <a:off x="0" y="0"/>
            <a:ext cx="18669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2" descr="card1"/>
          <p:cNvPicPr>
            <a:picLocks noChangeAspect="1" noChangeArrowheads="1"/>
          </p:cNvPicPr>
          <p:nvPr/>
        </p:nvPicPr>
        <p:blipFill>
          <a:blip r:embed="rId7" cstate="print"/>
          <a:srcRect l="80498"/>
          <a:stretch>
            <a:fillRect/>
          </a:stretch>
        </p:blipFill>
        <p:spPr bwMode="auto">
          <a:xfrm>
            <a:off x="0" y="0"/>
            <a:ext cx="17907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itle 9"/>
          <p:cNvSpPr>
            <a:spLocks noGrp="1"/>
          </p:cNvSpPr>
          <p:nvPr>
            <p:ph type="title"/>
          </p:nvPr>
        </p:nvSpPr>
        <p:spPr>
          <a:xfrm>
            <a:off x="1071563" y="274638"/>
            <a:ext cx="6072187" cy="792162"/>
          </a:xfrm>
        </p:spPr>
        <p:txBody>
          <a:bodyPr/>
          <a:lstStyle/>
          <a:p>
            <a:pPr algn="ctr"/>
            <a:r>
              <a:rPr lang="sr-Cyrl-CS" dirty="0" smtClean="0">
                <a:solidFill>
                  <a:srgbClr val="FFFF00"/>
                </a:solidFill>
              </a:rPr>
              <a:t>Архиепископија</a:t>
            </a:r>
            <a:r>
              <a:rPr lang="sr-Latn-CS" dirty="0" smtClean="0">
                <a:solidFill>
                  <a:srgbClr val="FFFF00"/>
                </a:solidFill>
              </a:rPr>
              <a:t> 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35849" name="Content Placeholder 10"/>
          <p:cNvSpPr>
            <a:spLocks noGrp="1"/>
          </p:cNvSpPr>
          <p:nvPr>
            <p:ph idx="1"/>
          </p:nvPr>
        </p:nvSpPr>
        <p:spPr>
          <a:xfrm>
            <a:off x="1071563" y="1214438"/>
            <a:ext cx="4572000" cy="5286375"/>
          </a:xfrm>
          <a:solidFill>
            <a:srgbClr val="00CCFF"/>
          </a:solidFill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sr-Cyrl-CS" sz="2000" dirty="0" smtClean="0">
                <a:solidFill>
                  <a:schemeClr val="bg1"/>
                </a:solidFill>
              </a:rPr>
              <a:t>Грчке епископе и попове заменио серпским</a:t>
            </a:r>
          </a:p>
          <a:p>
            <a:r>
              <a:rPr lang="sr-Cyrl-CS" sz="2000" b="1" dirty="0" smtClean="0">
                <a:solidFill>
                  <a:srgbClr val="FFFF00"/>
                </a:solidFill>
              </a:rPr>
              <a:t>Прво</a:t>
            </a:r>
            <a:r>
              <a:rPr lang="sr-Latn-CS" sz="2000" b="1" dirty="0" smtClean="0">
                <a:solidFill>
                  <a:srgbClr val="FFFF00"/>
                </a:solidFill>
              </a:rPr>
              <a:t> </a:t>
            </a:r>
            <a:r>
              <a:rPr lang="sr-Cyrl-CS" sz="2000" b="1" dirty="0" smtClean="0">
                <a:solidFill>
                  <a:srgbClr val="FFFF00"/>
                </a:solidFill>
              </a:rPr>
              <a:t>седиште</a:t>
            </a:r>
            <a:r>
              <a:rPr lang="sr-Latn-CS" sz="2000" b="1" dirty="0" smtClean="0">
                <a:solidFill>
                  <a:srgbClr val="FFFF00"/>
                </a:solidFill>
              </a:rPr>
              <a:t> </a:t>
            </a:r>
            <a:r>
              <a:rPr lang="sr-Cyrl-CS" sz="2000" b="1" dirty="0" smtClean="0">
                <a:solidFill>
                  <a:srgbClr val="FFFF00"/>
                </a:solidFill>
              </a:rPr>
              <a:t>архиепископије</a:t>
            </a:r>
            <a:r>
              <a:rPr lang="sr-Latn-CS" sz="2000" b="1" dirty="0" smtClean="0">
                <a:solidFill>
                  <a:srgbClr val="FFFF00"/>
                </a:solidFill>
              </a:rPr>
              <a:t> </a:t>
            </a:r>
            <a:r>
              <a:rPr lang="sr-Cyrl-CS" sz="2000" b="1" dirty="0" smtClean="0">
                <a:solidFill>
                  <a:srgbClr val="FFFF00"/>
                </a:solidFill>
              </a:rPr>
              <a:t>манастир</a:t>
            </a:r>
            <a:r>
              <a:rPr lang="sr-Latn-CS" sz="2000" b="1" dirty="0" smtClean="0">
                <a:solidFill>
                  <a:srgbClr val="FFFF00"/>
                </a:solidFill>
              </a:rPr>
              <a:t> </a:t>
            </a:r>
            <a:r>
              <a:rPr lang="sr-Cyrl-CS" sz="2000" b="1" dirty="0" smtClean="0">
                <a:solidFill>
                  <a:srgbClr val="FFFF00"/>
                </a:solidFill>
              </a:rPr>
              <a:t>Жича</a:t>
            </a:r>
          </a:p>
          <a:p>
            <a:r>
              <a:rPr lang="sr-Cyrl-CS" sz="2000" b="1" dirty="0" smtClean="0">
                <a:solidFill>
                  <a:srgbClr val="FFFF00"/>
                </a:solidFill>
              </a:rPr>
              <a:t>Први архиепископ Сава Немањић</a:t>
            </a:r>
            <a:endParaRPr lang="sr-Latn-CS" sz="2000" b="1" dirty="0" smtClean="0">
              <a:solidFill>
                <a:srgbClr val="FFFF00"/>
              </a:solidFill>
            </a:endParaRPr>
          </a:p>
          <a:p>
            <a:r>
              <a:rPr lang="sr-Cyrl-CS" sz="2000" dirty="0" smtClean="0">
                <a:solidFill>
                  <a:schemeClr val="bg1"/>
                </a:solidFill>
              </a:rPr>
              <a:t>Свега</a:t>
            </a:r>
            <a:r>
              <a:rPr lang="sr-Latn-CS" sz="2000" dirty="0" smtClean="0">
                <a:solidFill>
                  <a:schemeClr val="bg1"/>
                </a:solidFill>
              </a:rPr>
              <a:t> </a:t>
            </a:r>
            <a:r>
              <a:rPr lang="sr-Cyrl-CS" sz="2000" dirty="0" smtClean="0">
                <a:solidFill>
                  <a:schemeClr val="bg1"/>
                </a:solidFill>
              </a:rPr>
              <a:t>неколико</a:t>
            </a:r>
            <a:r>
              <a:rPr lang="sr-Latn-CS" sz="2000" dirty="0" smtClean="0">
                <a:solidFill>
                  <a:schemeClr val="bg1"/>
                </a:solidFill>
              </a:rPr>
              <a:t> </a:t>
            </a:r>
            <a:r>
              <a:rPr lang="sr-Cyrl-CS" sz="2000" dirty="0" smtClean="0">
                <a:solidFill>
                  <a:schemeClr val="bg1"/>
                </a:solidFill>
              </a:rPr>
              <a:t>епископија</a:t>
            </a:r>
          </a:p>
          <a:p>
            <a:pPr>
              <a:buFont typeface="Wingdings" pitchFamily="2" charset="2"/>
              <a:buNone/>
            </a:pPr>
            <a:r>
              <a:rPr lang="sr-Cyrl-CS" sz="2000" dirty="0" smtClean="0">
                <a:solidFill>
                  <a:schemeClr val="bg1"/>
                </a:solidFill>
              </a:rPr>
              <a:t>     (Призрен , Липљан и Рас).</a:t>
            </a:r>
          </a:p>
          <a:p>
            <a:r>
              <a:rPr lang="sr-Cyrl-CS" sz="2000" dirty="0" smtClean="0">
                <a:solidFill>
                  <a:schemeClr val="bg1"/>
                </a:solidFill>
              </a:rPr>
              <a:t>Сава подиже нове у Приморју : (Превлака и Стон)</a:t>
            </a:r>
          </a:p>
          <a:p>
            <a:pPr>
              <a:buFont typeface="Wingdings" pitchFamily="2" charset="2"/>
              <a:buNone/>
            </a:pPr>
            <a:r>
              <a:rPr lang="sr-Cyrl-CS" sz="2000" dirty="0" smtClean="0">
                <a:solidFill>
                  <a:schemeClr val="bg1"/>
                </a:solidFill>
              </a:rPr>
              <a:t>      </a:t>
            </a:r>
          </a:p>
          <a:p>
            <a:r>
              <a:rPr lang="sr-Cyrl-CS" sz="2000" dirty="0" smtClean="0">
                <a:solidFill>
                  <a:schemeClr val="bg1"/>
                </a:solidFill>
              </a:rPr>
              <a:t> Зетско приморје (бискупије у Котору, Будви и Бару) где је живело и католичко становништво.</a:t>
            </a:r>
          </a:p>
        </p:txBody>
      </p:sp>
      <p:pic>
        <p:nvPicPr>
          <p:cNvPr id="13" name="Picture 11" descr="http://www.wikiwak.com/image/Grb+Nemanjic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214422"/>
            <a:ext cx="1142975" cy="5214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5638800" y="5029200"/>
            <a:ext cx="3505200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CS" sz="2200" b="1" dirty="0" smtClean="0"/>
              <a:t>Жича</a:t>
            </a:r>
            <a:r>
              <a:rPr lang="sr-Cyrl-CS" sz="2200" dirty="0" smtClean="0"/>
              <a:t> - </a:t>
            </a:r>
            <a:r>
              <a:rPr lang="sr-Cyrl-CS" sz="2200" b="1" dirty="0" smtClean="0"/>
              <a:t>саградио први краљ Србије, Стефан Првовенчани</a:t>
            </a:r>
            <a:r>
              <a:rPr lang="sr-Latn-CS" sz="2200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170" name="Picture 2" descr="http://static.panoramio.com/photos/large/502698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8800" y="1219200"/>
            <a:ext cx="3505200" cy="388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372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5334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</a:rPr>
              <a:t>Свети Сава је први српски</a:t>
            </a:r>
            <a:r>
              <a:rPr lang="ru-RU" sz="4000" b="1" dirty="0" smtClean="0">
                <a:solidFill>
                  <a:srgbClr val="FFFF00"/>
                </a:solidFill>
              </a:rPr>
              <a:t>: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241286"/>
            <a:ext cx="8001000" cy="513986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sr-Cyrl-R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архиепископ</a:t>
            </a: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</a:t>
            </a:r>
            <a:endParaRPr lang="sr-Cyrl-R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sr-Cyrl-R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просветитељ</a:t>
            </a:r>
            <a:r>
              <a:rPr lang="sr-Latn-C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</a:t>
            </a: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sr-Latn-C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</a:t>
            </a: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твара прву школу за попове у Студеници,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sr-Cyrl-R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писац</a:t>
            </a: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</a:t>
            </a: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написао </a:t>
            </a: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,, </a:t>
            </a: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Житије </a:t>
            </a:r>
            <a:r>
              <a:rPr lang="sr-Cyrl-R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Светог </a:t>
            </a: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Симеона</a:t>
            </a:r>
            <a:r>
              <a:rPr lang="sr-Cyrl-R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”,</a:t>
            </a:r>
          </a:p>
          <a:p>
            <a:pPr marL="457200" indent="-457200">
              <a:buFont typeface="Wingdings" pitchFamily="2" charset="2"/>
              <a:buChar char="§"/>
            </a:pPr>
            <a:endParaRPr lang="sr-Cyrl-R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увео крсне славе код Срба</a:t>
            </a:r>
            <a:r>
              <a:rPr lang="sr-Cyrl-R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</a:t>
            </a:r>
          </a:p>
          <a:p>
            <a:pPr marL="457200" indent="-457200">
              <a:buFont typeface="Wingdings" pitchFamily="2" charset="2"/>
              <a:buChar char="§"/>
            </a:pPr>
            <a:endParaRPr lang="sr-Cyrl-R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sr-Cyrl-R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први</a:t>
            </a:r>
            <a:r>
              <a:rPr lang="sr-Latn-C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sr-Cyrl-R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лекар средњег века</a:t>
            </a:r>
            <a:r>
              <a:rPr lang="sr-Cyrl-RS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</a:t>
            </a:r>
            <a:endParaRPr lang="sr-Cyrl-R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написао</a:t>
            </a: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sr-Cyrl-RS" sz="2800" b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Крмчију </a:t>
            </a:r>
            <a:r>
              <a:rPr lang="sr-Cyrl-RS" sz="28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Светог </a:t>
            </a: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Саве </a:t>
            </a:r>
            <a:r>
              <a:rPr lang="sr-Cyrl-R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или</a:t>
            </a:r>
          </a:p>
          <a:p>
            <a:r>
              <a:rPr lang="sr-Cyrl-R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sr-Cyrl-R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Законоправило</a:t>
            </a: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(</a:t>
            </a:r>
            <a:r>
              <a:rPr lang="sr-Cyrl-R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превео грчке црквене законе за потребе Српске цркве</a:t>
            </a:r>
            <a:r>
              <a:rPr lang="sr-Cyrl-R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)</a:t>
            </a:r>
            <a:endParaRPr lang="sr-Cyrl-R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84500"/>
            <a:ext cx="2895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59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Slike za projekat\Putovanja_Svetog_Sa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81000"/>
            <a:ext cx="863917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7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User\Desktop\Slike za projekat\Manastir Svetog Save Osvećenog u Jerusalim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3246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Манастир Саве Освећеног у Јерусалиму,1229.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6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5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C:\Users\User\Desktop\Slike za projekat\Štap_Sv_Save_iz_manastira_Sveta_Trojica_-_Pljevlj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7771"/>
            <a:ext cx="83820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791200"/>
            <a:ext cx="838200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sr-Cyrl-RS" sz="2000" b="1" dirty="0" smtClean="0"/>
              <a:t>Скиптар Светог Саве, манастир Свете Тр</a:t>
            </a:r>
            <a:r>
              <a:rPr lang="en-US" sz="2000" b="1" dirty="0" smtClean="0"/>
              <a:t>o</a:t>
            </a:r>
            <a:r>
              <a:rPr lang="sr-Cyrl-RS" sz="2000" b="1" dirty="0" smtClean="0"/>
              <a:t>јице,у  Пљевљима у Црној Гори  </a:t>
            </a:r>
            <a:endParaRPr lang="en-U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107" y="1219200"/>
            <a:ext cx="4724400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C:\Users\User\Desktop\Slike za projekat\Sveti-Sava-manastir-Milese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1"/>
            <a:ext cx="8458200" cy="534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5791200"/>
            <a:ext cx="84582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Годину дана после смрти мошти Светог </a:t>
            </a:r>
            <a:r>
              <a:rPr lang="sr-Cyrl-CS" b="1" dirty="0" smtClean="0"/>
              <a:t>С</a:t>
            </a:r>
            <a:r>
              <a:rPr lang="sr-Cyrl-RS" b="1" dirty="0" smtClean="0"/>
              <a:t>аве су пренете из Трнова  у манастир Милешеву, краљ Владислав у своју задужбину.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6430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4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08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 descr="C:\Users\User\Desktop\Slike za projekat\Obeležavanje autokefalnosti srpske crkve_1000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1"/>
            <a:ext cx="838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2438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dirty="0" smtClean="0">
                <a:solidFill>
                  <a:schemeClr val="bg1"/>
                </a:solidFill>
              </a:rPr>
              <a:t>6. октобар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5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22860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Дудовица, јануар 2020.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22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doors dir="ver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5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9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28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2" descr="Untitled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101" descr="car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00" descr="car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313" y="-207169"/>
            <a:ext cx="10001251" cy="750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105"/>
          <p:cNvSpPr>
            <a:spLocks noChangeArrowheads="1"/>
          </p:cNvSpPr>
          <p:nvPr/>
        </p:nvSpPr>
        <p:spPr bwMode="auto">
          <a:xfrm>
            <a:off x="7215188" y="0"/>
            <a:ext cx="144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sr-Latn-C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515157"/>
              </p:ext>
            </p:extLst>
          </p:nvPr>
        </p:nvGraphicFramePr>
        <p:xfrm>
          <a:off x="4786312" y="1165484"/>
          <a:ext cx="4319328" cy="567410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859487"/>
                <a:gridCol w="2459841"/>
              </a:tblGrid>
              <a:tr h="3418582">
                <a:tc gridSpan="2">
                  <a:txBody>
                    <a:bodyPr/>
                    <a:lstStyle/>
                    <a:p>
                      <a:pPr algn="ctr"/>
                      <a:endParaRPr lang="ru-RU" sz="2200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 marL="30480" marR="30480" marT="30480" marB="7620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83658">
                <a:tc>
                  <a:txBody>
                    <a:bodyPr/>
                    <a:lstStyle/>
                    <a:p>
                      <a:endParaRPr lang="sr-Cyrl-RS" b="1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sr-Cyrl-RS" b="1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sr-Cyrl-RS" b="1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sr-Cyrl-RS" b="1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sr-Cyrl-RS" b="1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sr-Cyrl-RS" b="1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sr-Cyrl-RS" b="1" dirty="0" smtClean="0">
                        <a:solidFill>
                          <a:srgbClr val="FFFF00"/>
                        </a:solidFill>
                      </a:endParaRPr>
                    </a:p>
                    <a:p>
                      <a:endParaRPr lang="sr-Cyrl-RS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 marL="30480" marR="30480" marT="30480" marB="3048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FFFF00"/>
                        </a:solidFill>
                      </a:endParaRPr>
                    </a:p>
                  </a:txBody>
                  <a:tcPr marL="30480" marR="30480" marT="30480" marB="30480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34838" name="Rectangle 14"/>
          <p:cNvSpPr>
            <a:spLocks noChangeArrowheads="1"/>
          </p:cNvSpPr>
          <p:nvPr/>
        </p:nvSpPr>
        <p:spPr bwMode="auto">
          <a:xfrm>
            <a:off x="4288342" y="0"/>
            <a:ext cx="184730" cy="75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endParaRPr lang="en-US" sz="4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" name="Picture 11" descr="http://www.wikiwak.com/image/Grb+Nemanji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1295400"/>
            <a:ext cx="1285852" cy="5214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42926" y="152400"/>
            <a:ext cx="7739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Света гора-Атос</a:t>
            </a:r>
            <a:endParaRPr lang="en-US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78" y="3657600"/>
            <a:ext cx="420742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6313" y="1229618"/>
            <a:ext cx="4281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Најпознатија заједница православног монаштва на полуострву Атос 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</a:rPr>
              <a:t>, источни крак Халкидике (Грчка</a:t>
            </a:r>
            <a:r>
              <a:rPr lang="ru-RU" sz="2400" b="1" dirty="0" smtClean="0">
                <a:solidFill>
                  <a:srgbClr val="FFFF00"/>
                </a:solidFill>
              </a:rPr>
              <a:t>);</a:t>
            </a:r>
            <a:endParaRPr lang="ru-RU" sz="2400" b="1" dirty="0">
              <a:solidFill>
                <a:srgbClr val="FFFF00"/>
              </a:solidFill>
            </a:endParaRPr>
          </a:p>
          <a:p>
            <a:pPr algn="ctr"/>
            <a:r>
              <a:rPr lang="ru-RU" sz="2400" b="1" dirty="0">
                <a:solidFill>
                  <a:srgbClr val="FFFF00"/>
                </a:solidFill>
              </a:rPr>
              <a:t>20 православних манастира. </a:t>
            </a:r>
          </a:p>
          <a:p>
            <a:endParaRPr lang="en-US" sz="2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402217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0" y="3810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Хиландар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3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81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59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1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337</Words>
  <Application>Microsoft Office PowerPoint</Application>
  <PresentationFormat>On-screen Show (4:3)</PresentationFormat>
  <Paragraphs>52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Архиепископија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Windows User</cp:lastModifiedBy>
  <cp:revision>34</cp:revision>
  <dcterms:created xsi:type="dcterms:W3CDTF">2006-08-16T00:00:00Z</dcterms:created>
  <dcterms:modified xsi:type="dcterms:W3CDTF">2020-01-28T15:13:09Z</dcterms:modified>
</cp:coreProperties>
</file>